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09" r:id="rId7"/>
    <p:sldId id="313" r:id="rId8"/>
    <p:sldId id="256" r:id="rId9"/>
    <p:sldId id="310" r:id="rId10"/>
    <p:sldId id="318" r:id="rId11"/>
    <p:sldId id="305" r:id="rId12"/>
    <p:sldId id="319" r:id="rId13"/>
    <p:sldId id="320" r:id="rId14"/>
    <p:sldId id="300" r:id="rId15"/>
    <p:sldId id="29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6DE64-126F-0CF3-ABCF-AD39811CA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5A43EB-C5D4-51DD-DEB6-3518ED612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73FBD1-CC14-2C28-CECB-8E94AADDA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ECE02-3966-420D-12A8-A71642D0BB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54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66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12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79661-8950-6768-F4DB-141A6B1C4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1728AB-8C6E-2870-386E-C3FDDDC1C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92FDD5-5A41-77E3-0B6A-A721218FC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381F0-AD08-CD59-44D6-9CC0ED1B79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43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F5C0C-D6CF-2824-D89F-89E334359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F67529-2016-643F-861B-88A8DC6C6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5A913D-AA5E-E3D4-998C-A32B985DA0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CA8A6-D496-7239-6322-6F045086C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36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/>
              <a:t>JUZ50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2A19A957-1FB5-43F8-B325-BBD9FEF2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5410A-92A6-4C0B-9D89-186B7DD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3516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A26073-23A2-4B91-A128-79AA1BE93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351619"/>
            <a:ext cx="12192000" cy="474948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D5DFA-0CEA-43F0-98EE-6C9F741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107836"/>
            <a:ext cx="4651248" cy="750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E19795B-1103-80EF-6098-1E8371D07D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935" y="91439"/>
            <a:ext cx="10900146" cy="1168739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F766-C576-F298-E93A-CD0D832F8E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8935" y="1646102"/>
            <a:ext cx="3819652" cy="4160520"/>
          </a:xfrm>
        </p:spPr>
        <p:txBody>
          <a:bodyPr anchor="t">
            <a:normAutofit/>
          </a:bodyPr>
          <a:lstStyle>
            <a:lvl1pPr>
              <a:lnSpc>
                <a:spcPct val="125000"/>
              </a:lnSpc>
              <a:spcAft>
                <a:spcPts val="600"/>
              </a:spcAft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52712D-F957-4B22-8B50-BE10410FF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01107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ooter Placeholder 29">
            <a:extLst>
              <a:ext uri="{FF2B5EF4-FFF2-40B4-BE49-F238E27FC236}">
                <a16:creationId xmlns:a16="http://schemas.microsoft.com/office/drawing/2014/main" id="{26FD74F8-42BB-4CB4-ABF1-5F14974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917" y="6309360"/>
            <a:ext cx="3423986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JUZ50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ate Placeholder 28">
            <a:extLst>
              <a:ext uri="{FF2B5EF4-FFF2-40B4-BE49-F238E27FC236}">
                <a16:creationId xmlns:a16="http://schemas.microsoft.com/office/drawing/2014/main" id="{5B031752-6400-4BFB-979F-E2EE795E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3620" y="6309360"/>
            <a:ext cx="3411973" cy="457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30">
            <a:extLst>
              <a:ext uri="{FF2B5EF4-FFF2-40B4-BE49-F238E27FC236}">
                <a16:creationId xmlns:a16="http://schemas.microsoft.com/office/drawing/2014/main" id="{6A5CAEAF-7DEC-4B20-8B1E-301A9D0E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696A3-EA34-4924-9037-E330B1CB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3798" y="6117631"/>
            <a:ext cx="64008" cy="7403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94D0A7-4358-49BF-96EE-8DEB6F4DCF5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79661" y="1646102"/>
            <a:ext cx="6863403" cy="4160520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736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4D0E84D-2B51-9F8D-82CE-C086143DC60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63" y="2757951"/>
            <a:ext cx="9918700" cy="3387579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DB9557B-D9D3-4FA9-2D64-D2F91957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C3F5B3-7690-C0DA-4084-5EFE50E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E56FFE-09D7-3078-C9E8-DFE8CF68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33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1" r:id="rId13"/>
    <p:sldLayoutId id="2147483702" r:id="rId14"/>
    <p:sldLayoutId id="2147483704" r:id="rId15"/>
    <p:sldLayoutId id="2147483705" r:id="rId16"/>
    <p:sldLayoutId id="2147483707" r:id="rId17"/>
    <p:sldLayoutId id="2147483708" r:id="rId18"/>
    <p:sldLayoutId id="2147483709" r:id="rId19"/>
    <p:sldLayoutId id="2147483682" r:id="rId20"/>
  </p:sldLayoutIdLst>
  <p:hf sldNum="0" hd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3600" dirty="0"/>
              <a:t>Обеспечение целостности данных. </a:t>
            </a:r>
            <a:br>
              <a:rPr lang="ru-RU" sz="3600" dirty="0"/>
            </a:br>
            <a:r>
              <a:rPr lang="ru-RU" sz="3600" dirty="0"/>
              <a:t>Целостность отношения. </a:t>
            </a:r>
            <a:br>
              <a:rPr lang="ru-RU" sz="3600" dirty="0"/>
            </a:br>
            <a:r>
              <a:rPr lang="ru-RU" sz="3600" dirty="0"/>
              <a:t>Доменная, ссылочная, семантическая виды целостности</a:t>
            </a:r>
            <a:br>
              <a:rPr lang="ru-RU" sz="3600" dirty="0"/>
            </a:br>
            <a:br>
              <a:rPr lang="ru-RU" sz="3600" dirty="0"/>
            </a:br>
            <a:r>
              <a:rPr lang="ru-RU" sz="3600" dirty="0" err="1"/>
              <a:t>Турарбек</a:t>
            </a:r>
            <a:r>
              <a:rPr lang="ru-RU" sz="3600" dirty="0"/>
              <a:t> А.Т.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DF5F2-C084-A8E1-B7C4-9CC48CD9F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F83F-5D5B-8DC2-F83F-9BCB586F7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962423"/>
            <a:ext cx="11430000" cy="1216152"/>
          </a:xfrm>
        </p:spPr>
        <p:txBody>
          <a:bodyPr/>
          <a:lstStyle/>
          <a:p>
            <a:r>
              <a:rPr lang="ru-RU" sz="2800" dirty="0"/>
              <a:t>Семантическая целостность (</a:t>
            </a:r>
            <a:r>
              <a:rPr lang="en-US" sz="2800" dirty="0"/>
              <a:t>Semantic Integrity)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1F59C-90C9-0060-851C-21D5079D4C8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21228" y="2416630"/>
            <a:ext cx="7076133" cy="389272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Определение</a:t>
            </a:r>
            <a:r>
              <a:rPr lang="ru-RU" dirty="0"/>
              <a:t>: это набор правил, отражающих </a:t>
            </a:r>
            <a:r>
              <a:rPr lang="ru-RU" i="1" dirty="0"/>
              <a:t>логические, предметные и бизнес-ограничения</a:t>
            </a:r>
            <a:r>
              <a:rPr lang="ru-RU" dirty="0"/>
              <a:t>, которые должны соблюдаться в конкретной предметной области. Эти правила не могут быть полностью выражены только через стандартные SQL-ограничения и часто реализуются на уровне приложения или триггеров.</a:t>
            </a:r>
          </a:p>
          <a:p>
            <a:r>
              <a:rPr lang="ru-RU" b="1" dirty="0"/>
              <a:t>Способы реализации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Триггеры (TRIGGER) на добавление/обновление данных,</a:t>
            </a:r>
          </a:p>
          <a:p>
            <a:pPr fontAlgn="base"/>
            <a:r>
              <a:rPr lang="ru-RU" dirty="0"/>
              <a:t>Хранимые процедуры (STORED PROCEDURES),</a:t>
            </a:r>
          </a:p>
          <a:p>
            <a:pPr fontAlgn="base"/>
            <a:r>
              <a:rPr lang="ru-RU" dirty="0"/>
              <a:t>Приложения на уровне бизнес-логики.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EDBC3-7A88-846E-605D-54631306CC98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Пример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сумма процентов скидок не может превышать 100%;</a:t>
            </a:r>
          </a:p>
          <a:p>
            <a:pPr fontAlgn="base"/>
            <a:r>
              <a:rPr lang="ru-RU" dirty="0"/>
              <a:t>дата окончания события не может быть раньше даты начала.</a:t>
            </a:r>
          </a:p>
          <a:p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971282-FDBF-1C47-862A-63A79BEB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90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E67981-079D-4463-B997-67E6CA03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Сравнения</a:t>
            </a:r>
            <a:endParaRPr lang="en-US" dirty="0"/>
          </a:p>
        </p:txBody>
      </p:sp>
      <p:graphicFrame>
        <p:nvGraphicFramePr>
          <p:cNvPr id="19" name="Table 9">
            <a:extLst>
              <a:ext uri="{FF2B5EF4-FFF2-40B4-BE49-F238E27FC236}">
                <a16:creationId xmlns:a16="http://schemas.microsoft.com/office/drawing/2014/main" id="{AEFEE5B3-A51E-DC59-9595-7A6911D82E62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3192504814"/>
              </p:ext>
            </p:extLst>
          </p:nvPr>
        </p:nvGraphicFramePr>
        <p:xfrm>
          <a:off x="1630363" y="2768374"/>
          <a:ext cx="8208443" cy="33167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93037">
                  <a:extLst>
                    <a:ext uri="{9D8B030D-6E8A-4147-A177-3AD203B41FA5}">
                      <a16:colId xmlns:a16="http://schemas.microsoft.com/office/drawing/2014/main" val="1517755082"/>
                    </a:ext>
                  </a:extLst>
                </a:gridCol>
                <a:gridCol w="2890770">
                  <a:extLst>
                    <a:ext uri="{9D8B030D-6E8A-4147-A177-3AD203B41FA5}">
                      <a16:colId xmlns:a16="http://schemas.microsoft.com/office/drawing/2014/main" val="2446386500"/>
                    </a:ext>
                  </a:extLst>
                </a:gridCol>
                <a:gridCol w="1524636">
                  <a:extLst>
                    <a:ext uri="{9D8B030D-6E8A-4147-A177-3AD203B41FA5}">
                      <a16:colId xmlns:a16="http://schemas.microsoft.com/office/drawing/2014/main" val="3308918160"/>
                    </a:ext>
                  </a:extLst>
                </a:gridCol>
              </a:tblGrid>
              <a:tr h="829185"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 целостности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Примеры реализации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00351803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Доменная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Атрибут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Типы данных, NOT NULL, CHECK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01628125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Ссылочная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Между отношениями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FOREIGN KEY, ON DELETE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2315634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Семантическая</a:t>
                      </a:r>
                      <a:endParaRPr lang="ru-RU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Предметная область</a:t>
                      </a:r>
                      <a:endParaRPr lang="ru-RU" dirty="0">
                        <a:effectLst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rtl="0" fontAlgn="ctr">
                        <a:spcAft>
                          <a:spcPts val="1000"/>
                        </a:spcAft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Триггеры, процедуры, логика приложения</a:t>
                      </a:r>
                      <a:endParaRPr lang="ru-RU" dirty="0">
                        <a:effectLst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3311043"/>
                  </a:ext>
                </a:extLst>
              </a:tr>
            </a:tbl>
          </a:graphicData>
        </a:graphic>
      </p:graphicFrame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072DC013-F424-B9E0-5AC7-5EBBD085D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23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78" y="1361923"/>
            <a:ext cx="6623040" cy="706363"/>
          </a:xfrm>
        </p:spPr>
        <p:txBody>
          <a:bodyPr>
            <a:normAutofit/>
          </a:bodyPr>
          <a:lstStyle/>
          <a:p>
            <a:r>
              <a:rPr lang="ru-RU" dirty="0"/>
              <a:t>Целостность данных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50371" y="1915885"/>
            <a:ext cx="7445829" cy="3875314"/>
          </a:xfrm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tx1"/>
                </a:solidFill>
              </a:rPr>
              <a:t>Основные виды целостности: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1.</a:t>
            </a:r>
            <a:r>
              <a:rPr lang="ru-RU" sz="1600" i="1" dirty="0">
                <a:solidFill>
                  <a:schemeClr val="tx1"/>
                </a:solidFill>
              </a:rPr>
              <a:t>Целостность отношений </a:t>
            </a:r>
            <a:r>
              <a:rPr lang="ru-RU" sz="1600" dirty="0">
                <a:solidFill>
                  <a:schemeClr val="tx1"/>
                </a:solidFill>
              </a:rPr>
              <a:t>— гарантирует, что каждая строка в таблице уникальна и полная. Обычно обеспечивается с помощью первичного ключа.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2. </a:t>
            </a:r>
            <a:r>
              <a:rPr lang="ru-RU" sz="1600" i="1" dirty="0">
                <a:solidFill>
                  <a:schemeClr val="tx1"/>
                </a:solidFill>
              </a:rPr>
              <a:t>Доменная целостность </a:t>
            </a:r>
            <a:r>
              <a:rPr lang="ru-RU" sz="1600" dirty="0">
                <a:solidFill>
                  <a:schemeClr val="tx1"/>
                </a:solidFill>
              </a:rPr>
              <a:t>— каждое значение должно соответствовать допустимому диапазону, типу данных и ограничениям (например, CHECK, NOT NULL).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3. </a:t>
            </a:r>
            <a:r>
              <a:rPr lang="ru-RU" sz="1600" i="1" dirty="0">
                <a:solidFill>
                  <a:schemeClr val="tx1"/>
                </a:solidFill>
              </a:rPr>
              <a:t>Ссылочная целостность </a:t>
            </a:r>
            <a:r>
              <a:rPr lang="ru-RU" sz="1600" dirty="0">
                <a:solidFill>
                  <a:schemeClr val="tx1"/>
                </a:solidFill>
              </a:rPr>
              <a:t>— гарантирует, что значения внешнего ключа ссылаются на существующие значения в другой таблице. Нарушение ссылки недопустимо.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4. </a:t>
            </a:r>
            <a:r>
              <a:rPr lang="ru-RU" sz="1600" i="1" dirty="0">
                <a:solidFill>
                  <a:schemeClr val="tx1"/>
                </a:solidFill>
              </a:rPr>
              <a:t>Семантическая целостность </a:t>
            </a:r>
            <a:r>
              <a:rPr lang="ru-RU" sz="1600" dirty="0">
                <a:solidFill>
                  <a:schemeClr val="tx1"/>
                </a:solidFill>
              </a:rPr>
              <a:t>— проверяет соответствие бизнес-правилам и логике предметной области (например, возраст студента не может быть отрицательным).</a:t>
            </a:r>
          </a:p>
          <a:p>
            <a:br>
              <a:rPr lang="ru-RU" sz="1400" dirty="0"/>
            </a:b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A368E2-330B-3EF0-147B-449006F30296}"/>
              </a:ext>
            </a:extLst>
          </p:cNvPr>
          <p:cNvSpPr txBox="1"/>
          <p:nvPr/>
        </p:nvSpPr>
        <p:spPr>
          <a:xfrm>
            <a:off x="8969829" y="2068286"/>
            <a:ext cx="32112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/>
              <a:t>Целостность данных </a:t>
            </a:r>
            <a:r>
              <a:rPr lang="ru-RU" dirty="0"/>
              <a:t>— это свойство, обеспечивающее достоверность, непротиворечивость и корректность информации в базе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Механизмы обеспечения целостности в </a:t>
            </a:r>
            <a:r>
              <a:rPr lang="en-US" dirty="0"/>
              <a:t>SQL: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17F38-F8F9-E016-53F4-977FD1AA6F10}"/>
              </a:ext>
            </a:extLst>
          </p:cNvPr>
          <p:cNvSpPr txBox="1"/>
          <p:nvPr/>
        </p:nvSpPr>
        <p:spPr>
          <a:xfrm>
            <a:off x="5486398" y="1994765"/>
            <a:ext cx="6096000" cy="2672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Aft>
                <a:spcPts val="1000"/>
              </a:spcAft>
              <a:buNone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Целостность отношения реализуется через ограничения (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constraints),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поддерживаемые СУБД:</a:t>
            </a:r>
            <a:endParaRPr lang="ru-RU" b="0" dirty="0">
              <a:effectLst/>
            </a:endParaRPr>
          </a:p>
          <a:p>
            <a:pPr rtl="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PRIMARY KEY,</a:t>
            </a:r>
            <a:endParaRPr lang="en-US" b="1" i="0" u="none" strike="noStrike" dirty="0">
              <a:solidFill>
                <a:srgbClr val="000000"/>
              </a:solidFill>
              <a:effectLst/>
              <a:latin typeface="Noto Sans Symbols"/>
            </a:endParaRPr>
          </a:p>
          <a:p>
            <a:pPr rtl="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UNIQUE,</a:t>
            </a:r>
            <a:endParaRPr lang="en-US" b="1" i="0" u="none" strike="noStrike" dirty="0">
              <a:solidFill>
                <a:srgbClr val="000000"/>
              </a:solidFill>
              <a:effectLst/>
              <a:latin typeface="Noto Sans Symbols"/>
            </a:endParaRPr>
          </a:p>
          <a:p>
            <a:pPr rtl="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NOT NULL,</a:t>
            </a:r>
            <a:endParaRPr lang="en-US" b="1" i="0" u="none" strike="noStrike" dirty="0">
              <a:solidFill>
                <a:srgbClr val="000000"/>
              </a:solidFill>
              <a:effectLst/>
              <a:latin typeface="Noto Sans Symbols"/>
            </a:endParaRPr>
          </a:p>
          <a:p>
            <a:pPr rtl="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FOREIGN KEY,</a:t>
            </a:r>
            <a:endParaRPr lang="en-US" b="1" i="0" u="none" strike="noStrike" dirty="0">
              <a:solidFill>
                <a:srgbClr val="000000"/>
              </a:solidFill>
              <a:effectLst/>
              <a:latin typeface="Noto Sans Symbols"/>
            </a:endParaRPr>
          </a:p>
          <a:p>
            <a:pPr rtl="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CHECK.</a:t>
            </a:r>
            <a:endParaRPr lang="en-US" b="1" i="0" u="none" strike="noStrike" dirty="0">
              <a:solidFill>
                <a:srgbClr val="000000"/>
              </a:solidFill>
              <a:effectLst/>
              <a:latin typeface="Noto Sans Symbol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2872EF-7716-3ADC-C350-7F4861AFF85D}"/>
              </a:ext>
            </a:extLst>
          </p:cNvPr>
          <p:cNvSpPr txBox="1"/>
          <p:nvPr/>
        </p:nvSpPr>
        <p:spPr>
          <a:xfrm>
            <a:off x="402772" y="836749"/>
            <a:ext cx="41474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CREATE TABLE </a:t>
            </a:r>
            <a:r>
              <a:rPr lang="ru-KZ" dirty="0" err="1"/>
              <a:t>Students</a:t>
            </a:r>
            <a:r>
              <a:rPr lang="ru-KZ" dirty="0"/>
              <a:t> (</a:t>
            </a:r>
          </a:p>
          <a:p>
            <a:r>
              <a:rPr lang="ru-KZ" dirty="0"/>
              <a:t>    </a:t>
            </a:r>
            <a:r>
              <a:rPr lang="ru-KZ" dirty="0" err="1"/>
              <a:t>student_id</a:t>
            </a:r>
            <a:r>
              <a:rPr lang="ru-KZ" dirty="0"/>
              <a:t> INT </a:t>
            </a:r>
            <a:r>
              <a:rPr lang="ru-KZ" b="1" dirty="0"/>
              <a:t>PRIMARY KEY</a:t>
            </a:r>
            <a:r>
              <a:rPr lang="ru-KZ" dirty="0"/>
              <a:t>,</a:t>
            </a:r>
          </a:p>
          <a:p>
            <a:r>
              <a:rPr lang="ru-KZ" dirty="0"/>
              <a:t>    </a:t>
            </a:r>
            <a:r>
              <a:rPr lang="ru-KZ" dirty="0" err="1"/>
              <a:t>name</a:t>
            </a:r>
            <a:r>
              <a:rPr lang="ru-KZ" dirty="0"/>
              <a:t> VARCHAR(100)</a:t>
            </a:r>
          </a:p>
          <a:p>
            <a:r>
              <a:rPr lang="ru-KZ" dirty="0"/>
              <a:t>);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B6FCA9-649B-28EB-109C-893113BE2043}"/>
              </a:ext>
            </a:extLst>
          </p:cNvPr>
          <p:cNvSpPr txBox="1"/>
          <p:nvPr/>
        </p:nvSpPr>
        <p:spPr>
          <a:xfrm>
            <a:off x="609603" y="2597220"/>
            <a:ext cx="343988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Нарушить нельзя: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нельзя вставить две строки с одним и тем же </a:t>
            </a:r>
            <a:r>
              <a:rPr lang="ru-RU" dirty="0" err="1"/>
              <a:t>student_id</a:t>
            </a:r>
            <a:r>
              <a:rPr lang="ru-RU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нельзя вставить строку с </a:t>
            </a:r>
            <a:r>
              <a:rPr lang="ru-RU" dirty="0" err="1"/>
              <a:t>student_id</a:t>
            </a:r>
            <a:r>
              <a:rPr lang="ru-RU" dirty="0"/>
              <a:t> = NULL.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СУБД в обеспечении целостности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078F1DC-7EF8-5514-E97B-D47663F284D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344886" y="1646102"/>
            <a:ext cx="6198178" cy="4160520"/>
          </a:xfrm>
        </p:spPr>
        <p:txBody>
          <a:bodyPr>
            <a:normAutofit fontScale="92500"/>
          </a:bodyPr>
          <a:lstStyle/>
          <a:p>
            <a:r>
              <a:rPr lang="ru-RU" dirty="0"/>
              <a:t>Современные СУБД (</a:t>
            </a:r>
            <a:r>
              <a:rPr lang="ru-RU" dirty="0" err="1"/>
              <a:t>PostgreSQL</a:t>
            </a:r>
            <a:r>
              <a:rPr lang="ru-RU" dirty="0"/>
              <a:t>, Oracle, SQL Server, MySQL и др.) предоставляют встроенные механизмы для автоматического контроля целостности, включая:</a:t>
            </a:r>
          </a:p>
          <a:p>
            <a:pPr fontAlgn="base"/>
            <a:r>
              <a:rPr lang="ru-RU" dirty="0"/>
              <a:t>декларативные ограничения (CONSTRAINTS),</a:t>
            </a:r>
          </a:p>
          <a:p>
            <a:pPr fontAlgn="base"/>
            <a:r>
              <a:rPr lang="ru-RU" dirty="0"/>
              <a:t>триггеры,</a:t>
            </a:r>
          </a:p>
          <a:p>
            <a:pPr fontAlgn="base"/>
            <a:r>
              <a:rPr lang="ru-RU" dirty="0"/>
              <a:t>процедуры,</a:t>
            </a:r>
          </a:p>
          <a:p>
            <a:pPr fontAlgn="base"/>
            <a:r>
              <a:rPr lang="ru-RU" dirty="0"/>
              <a:t>пользовательские функции проверки правил.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86CEEE-D1A9-990A-C1F6-78036AD1A4BB}"/>
              </a:ext>
            </a:extLst>
          </p:cNvPr>
          <p:cNvSpPr txBox="1"/>
          <p:nvPr/>
        </p:nvSpPr>
        <p:spPr>
          <a:xfrm>
            <a:off x="87086" y="1768063"/>
            <a:ext cx="5257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CREATE TABLE </a:t>
            </a:r>
            <a:r>
              <a:rPr lang="ru-KZ" dirty="0" err="1"/>
              <a:t>Courses</a:t>
            </a:r>
            <a:r>
              <a:rPr lang="ru-KZ" dirty="0"/>
              <a:t> (</a:t>
            </a:r>
          </a:p>
          <a:p>
            <a:r>
              <a:rPr lang="ru-KZ" dirty="0"/>
              <a:t>    </a:t>
            </a:r>
            <a:r>
              <a:rPr lang="ru-KZ" dirty="0" err="1"/>
              <a:t>course_id</a:t>
            </a:r>
            <a:r>
              <a:rPr lang="ru-KZ" dirty="0"/>
              <a:t> INT </a:t>
            </a:r>
            <a:r>
              <a:rPr lang="ru-KZ" b="1" dirty="0"/>
              <a:t>PRIMARY KEY</a:t>
            </a:r>
            <a:r>
              <a:rPr lang="ru-KZ" dirty="0"/>
              <a:t>,</a:t>
            </a:r>
          </a:p>
          <a:p>
            <a:r>
              <a:rPr lang="ru-KZ" dirty="0"/>
              <a:t>    </a:t>
            </a:r>
            <a:r>
              <a:rPr lang="ru-KZ" dirty="0" err="1"/>
              <a:t>course_name</a:t>
            </a:r>
            <a:r>
              <a:rPr lang="ru-KZ" dirty="0"/>
              <a:t> VARCHAR(100) </a:t>
            </a:r>
            <a:r>
              <a:rPr lang="ru-KZ" b="1" dirty="0"/>
              <a:t>NOT NULL</a:t>
            </a:r>
            <a:r>
              <a:rPr lang="ru-KZ" dirty="0"/>
              <a:t>,</a:t>
            </a:r>
          </a:p>
          <a:p>
            <a:r>
              <a:rPr lang="ru-KZ" dirty="0"/>
              <a:t>    </a:t>
            </a:r>
            <a:r>
              <a:rPr lang="ru-KZ" dirty="0" err="1"/>
              <a:t>credits</a:t>
            </a:r>
            <a:r>
              <a:rPr lang="ru-KZ" dirty="0"/>
              <a:t> INT CHECK (</a:t>
            </a:r>
            <a:r>
              <a:rPr lang="ru-KZ" dirty="0" err="1"/>
              <a:t>credits</a:t>
            </a:r>
            <a:r>
              <a:rPr lang="ru-KZ" dirty="0"/>
              <a:t> &gt;= 1 AND </a:t>
            </a:r>
            <a:r>
              <a:rPr lang="ru-KZ" dirty="0" err="1"/>
              <a:t>credits</a:t>
            </a:r>
            <a:r>
              <a:rPr lang="ru-KZ" dirty="0"/>
              <a:t> &lt;= 5)</a:t>
            </a:r>
          </a:p>
          <a:p>
            <a:r>
              <a:rPr lang="ru-KZ" dirty="0"/>
              <a:t>);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7536274-8F06-4092-FB62-9296F39CA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5" y="3572036"/>
            <a:ext cx="42889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credits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должен быть в пределах 1–5,</a:t>
            </a:r>
            <a:endParaRPr kumimoji="0" lang="ru-KZ" altLang="ru-K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course_name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не может быть пустым</a:t>
            </a:r>
            <a:r>
              <a:rPr kumimoji="0" lang="ru-KZ" altLang="ru-K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247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628" y="1034477"/>
            <a:ext cx="9575286" cy="2614551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ru-RU" sz="4400" dirty="0"/>
              <a:t>Целостность отношения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524000"/>
            <a:ext cx="7042335" cy="4277415"/>
          </a:xfrm>
        </p:spPr>
        <p:txBody>
          <a:bodyPr>
            <a:normAutofit/>
          </a:bodyPr>
          <a:lstStyle/>
          <a:p>
            <a:r>
              <a:rPr lang="ru-RU" b="1" dirty="0"/>
              <a:t>Целостность отношения</a:t>
            </a:r>
            <a:r>
              <a:rPr lang="ru-RU" dirty="0"/>
              <a:t> — это набор правил, определяющих допустимые значения и связи между кортежами в отношениях (таблицах). </a:t>
            </a:r>
          </a:p>
          <a:p>
            <a:r>
              <a:rPr lang="ru-RU" dirty="0"/>
              <a:t>Эти правила включают: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обязательное наличие первичных ключей,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запрет на дублирующиеся строки,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корректность внешних ключей,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допустимость нулевых значений (NULL).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43C430-267D-E845-676B-8A64C4F1E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E7ED3F-839B-A148-0205-A9FACE62B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504279-AEA2-B3BA-F16F-100389D34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628" y="1034477"/>
            <a:ext cx="9575286" cy="2614551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 algn="ctr"/>
            <a:r>
              <a:rPr lang="ru-RU" sz="4400" dirty="0"/>
              <a:t>ВИДЫ </a:t>
            </a:r>
            <a:r>
              <a:rPr lang="ru-RU" sz="4400" dirty="0" err="1"/>
              <a:t>ЦелостностИ</a:t>
            </a:r>
            <a:r>
              <a:rPr lang="ru-RU" sz="4400" dirty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4413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0" y="962423"/>
            <a:ext cx="10656629" cy="1216152"/>
          </a:xfrm>
        </p:spPr>
        <p:txBody>
          <a:bodyPr/>
          <a:lstStyle/>
          <a:p>
            <a:r>
              <a:rPr lang="ru-RU" dirty="0"/>
              <a:t>Доменная целостность (Domain </a:t>
            </a:r>
            <a:r>
              <a:rPr lang="ru-RU" dirty="0" err="1"/>
              <a:t>Integrity</a:t>
            </a:r>
            <a:r>
              <a:rPr lang="ru-RU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6654799" cy="371855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Определение</a:t>
            </a:r>
            <a:r>
              <a:rPr lang="ru-RU" dirty="0"/>
              <a:t>: доменная целостность требует, чтобы значения в столбце таблицы соответствовали допустимому набору значений, определённому для данного домена (типа данных).</a:t>
            </a:r>
          </a:p>
          <a:p>
            <a:r>
              <a:rPr lang="ru-RU" b="1" dirty="0"/>
              <a:t>Реализуется через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Типы данных (INT, VARCHAR, DATE и др.),</a:t>
            </a:r>
          </a:p>
          <a:p>
            <a:pPr fontAlgn="base"/>
            <a:r>
              <a:rPr lang="ru-RU" dirty="0"/>
              <a:t>Ограничения CHECK (например: CHECK (Возраст &gt;= 0 AND Возраст &lt;= 150)),</a:t>
            </a:r>
          </a:p>
          <a:p>
            <a:pPr fontAlgn="base"/>
            <a:r>
              <a:rPr lang="ru-RU" dirty="0"/>
              <a:t>Ограничение NOT NULL.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BF1AC-C624-2AD2-DA0F-335AB7BA2CA8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Пример</a:t>
            </a:r>
            <a:r>
              <a:rPr lang="ru-RU" dirty="0"/>
              <a:t>: поле Возраст должно принимать только значения типа INTEGER в диапазоне от 0 до 150.</a:t>
            </a:r>
          </a:p>
          <a:p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B81C54-0B89-B8CF-4A1D-9682049C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1820" y="6309360"/>
            <a:ext cx="5049579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6859D-B709-8F26-17A7-1AAEF4E7B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60029-8F4D-D4FC-0696-15B1CC9AE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962423"/>
            <a:ext cx="11375571" cy="1216152"/>
          </a:xfrm>
        </p:spPr>
        <p:txBody>
          <a:bodyPr/>
          <a:lstStyle/>
          <a:p>
            <a:r>
              <a:rPr lang="ru-RU" dirty="0"/>
              <a:t>Ссылочная целостность (</a:t>
            </a:r>
            <a:r>
              <a:rPr lang="en-US" dirty="0"/>
              <a:t>Referential Integrity)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8E887-7657-878A-3776-2FB8AF57494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88570" y="2090058"/>
            <a:ext cx="7304315" cy="3718557"/>
          </a:xfrm>
        </p:spPr>
        <p:txBody>
          <a:bodyPr>
            <a:noAutofit/>
          </a:bodyPr>
          <a:lstStyle/>
          <a:p>
            <a:r>
              <a:rPr lang="ru-RU" sz="1400" b="1" dirty="0"/>
              <a:t>Определение</a:t>
            </a:r>
            <a:r>
              <a:rPr lang="ru-RU" sz="1400" dirty="0"/>
              <a:t>: обеспечивается корректностью связей между отношениями, выраженных через внешние ключи (FOREIGN KEY). Ссылочная целостность требует, чтобы каждый внешний ключ указывал на существующий первичный ключ в другой (или той же) таблице.</a:t>
            </a:r>
          </a:p>
          <a:p>
            <a:r>
              <a:rPr lang="ru-RU" sz="1400" b="1" dirty="0"/>
              <a:t>Механизмы СУБД</a:t>
            </a:r>
            <a:r>
              <a:rPr lang="ru-RU" sz="1400" dirty="0"/>
              <a:t>:</a:t>
            </a:r>
          </a:p>
          <a:p>
            <a:pPr fontAlgn="base"/>
            <a:r>
              <a:rPr lang="ru-RU" sz="1400" dirty="0"/>
              <a:t>FOREIGN KEY с опциями ON DELETE CASCADE, ON UPDATE SET NULL и др.,</a:t>
            </a:r>
          </a:p>
          <a:p>
            <a:pPr fontAlgn="base"/>
            <a:r>
              <a:rPr lang="ru-RU" sz="1400" dirty="0"/>
              <a:t>автоматический контроль целостности при вставке, обновлении, удалении.</a:t>
            </a:r>
          </a:p>
          <a:p>
            <a:r>
              <a:rPr lang="ru-RU" sz="1400" dirty="0"/>
              <a:t>⚠ Нарушение ссылочной целостности приводит к </a:t>
            </a:r>
            <a:r>
              <a:rPr lang="ru-RU" sz="1400" b="1" dirty="0"/>
              <a:t>"висячим ссылкам"</a:t>
            </a:r>
            <a:r>
              <a:rPr lang="ru-RU" sz="1400" dirty="0"/>
              <a:t>, что делает данные неполными или </a:t>
            </a:r>
            <a:r>
              <a:rPr lang="ru-RU" sz="1400" dirty="0" err="1"/>
              <a:t>неконсистентными</a:t>
            </a:r>
            <a:r>
              <a:rPr lang="ru-RU" sz="1400" dirty="0"/>
              <a:t>.</a:t>
            </a:r>
          </a:p>
          <a:p>
            <a:br>
              <a:rPr lang="ru-RU" sz="1400" dirty="0"/>
            </a:br>
            <a:endParaRPr lang="en-US" sz="1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2510D-F79B-3F39-2BDD-EE917875A381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Пример</a:t>
            </a:r>
            <a:r>
              <a:rPr lang="ru-RU" dirty="0"/>
              <a:t>: в таблице </a:t>
            </a:r>
            <a:r>
              <a:rPr lang="ru-RU" dirty="0" err="1"/>
              <a:t>Orders</a:t>
            </a:r>
            <a:r>
              <a:rPr lang="ru-RU" dirty="0"/>
              <a:t> внешний ключ </a:t>
            </a:r>
            <a:r>
              <a:rPr lang="ru-RU" dirty="0" err="1"/>
              <a:t>CustomerID</a:t>
            </a:r>
            <a:r>
              <a:rPr lang="ru-RU" dirty="0"/>
              <a:t> должен ссылаться на существующую запись ID в таблице </a:t>
            </a:r>
            <a:r>
              <a:rPr lang="ru-RU" dirty="0" err="1"/>
              <a:t>Customers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8DB656-587D-D149-6389-F5BA54D3E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76392" y="6309360"/>
            <a:ext cx="5049579" cy="457200"/>
          </a:xfrm>
        </p:spPr>
        <p:txBody>
          <a:bodyPr/>
          <a:lstStyle/>
          <a:p>
            <a:r>
              <a:rPr lang="en-US" dirty="0"/>
              <a:t>JUZ50</a:t>
            </a:r>
          </a:p>
        </p:txBody>
      </p:sp>
    </p:spTree>
    <p:extLst>
      <p:ext uri="{BB962C8B-B14F-4D97-AF65-F5344CB8AC3E}">
        <p14:creationId xmlns:p14="http://schemas.microsoft.com/office/powerpoint/2010/main" val="3425662607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1257</TotalTime>
  <Words>691</Words>
  <Application>Microsoft Office PowerPoint</Application>
  <PresentationFormat>Широкоэкранный</PresentationFormat>
  <Paragraphs>95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Meiryo</vt:lpstr>
      <vt:lpstr>Arial</vt:lpstr>
      <vt:lpstr>Arial Unicode MS</vt:lpstr>
      <vt:lpstr>Calibri</vt:lpstr>
      <vt:lpstr>Corbel</vt:lpstr>
      <vt:lpstr>Noto Sans Symbols</vt:lpstr>
      <vt:lpstr>Times New Roman</vt:lpstr>
      <vt:lpstr>Wingdings</vt:lpstr>
      <vt:lpstr>ShojiVTI</vt:lpstr>
      <vt:lpstr>Обеспечение целостности данных.  Целостность отношения.  Доменная, ссылочная, семантическая виды целостности  Турарбек А.Т.</vt:lpstr>
      <vt:lpstr>Целостность данных</vt:lpstr>
      <vt:lpstr>Механизмы обеспечения целостности в SQL:</vt:lpstr>
      <vt:lpstr>Роль СУБД в обеспечении целостности</vt:lpstr>
      <vt:lpstr>Целостность отношения</vt:lpstr>
      <vt:lpstr>Презентация PowerPoint</vt:lpstr>
      <vt:lpstr>ВИДЫ ЦелостностИ </vt:lpstr>
      <vt:lpstr>Доменная целостность (Domain Integrity)</vt:lpstr>
      <vt:lpstr>Ссылочная целостность (Referential Integrity)</vt:lpstr>
      <vt:lpstr>Семантическая целостность (Semantic Integrity)</vt:lpstr>
      <vt:lpstr>Сравнения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6</cp:revision>
  <dcterms:created xsi:type="dcterms:W3CDTF">2025-06-19T09:22:00Z</dcterms:created>
  <dcterms:modified xsi:type="dcterms:W3CDTF">2025-10-29T13:55:04Z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